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p-nch\Desktop\2015%2001%2029%20VERSION_FINALE\serie%206b%20-%20les%20amis%20de%20la%20truffe\serie%206b%20eleves\Graphique%20Powerpoi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dirty="0"/>
              <a:t>Evolution du prix de la </a:t>
            </a:r>
            <a:r>
              <a:rPr lang="en-US" sz="2400" dirty="0" err="1"/>
              <a:t>truffe</a:t>
            </a:r>
            <a:endParaRPr lang="en-US" sz="2400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Feuil1!$A$3</c:f>
              <c:strCache>
                <c:ptCount val="1"/>
                <c:pt idx="0">
                  <c:v>2009-2010</c:v>
                </c:pt>
              </c:strCache>
            </c:strRef>
          </c:tx>
          <c:cat>
            <c:strRef>
              <c:f>Feuil1!$B$2:$J$2</c:f>
              <c:strCache>
                <c:ptCount val="9"/>
                <c:pt idx="0">
                  <c:v>Semaine 1</c:v>
                </c:pt>
                <c:pt idx="1">
                  <c:v>Semaine 2</c:v>
                </c:pt>
                <c:pt idx="2">
                  <c:v>Semaine 3</c:v>
                </c:pt>
                <c:pt idx="3">
                  <c:v>Semaine 4</c:v>
                </c:pt>
                <c:pt idx="4">
                  <c:v>Semaine 5</c:v>
                </c:pt>
                <c:pt idx="5">
                  <c:v>Semaine 6</c:v>
                </c:pt>
                <c:pt idx="6">
                  <c:v>Semaine 7</c:v>
                </c:pt>
                <c:pt idx="7">
                  <c:v>Semaine 8</c:v>
                </c:pt>
                <c:pt idx="8">
                  <c:v>Semaine 9</c:v>
                </c:pt>
              </c:strCache>
            </c:strRef>
          </c:cat>
          <c:val>
            <c:numRef>
              <c:f>Feuil1!$B$3:$J$3</c:f>
              <c:numCache>
                <c:formatCode>_ [$€-2]\ * #,##0.00_ ;_ [$€-2]\ * \-#,##0.00_ ;_ [$€-2]\ * "-"??_ ;_ @_ </c:formatCode>
                <c:ptCount val="9"/>
                <c:pt idx="0">
                  <c:v>400</c:v>
                </c:pt>
                <c:pt idx="1">
                  <c:v>320</c:v>
                </c:pt>
                <c:pt idx="2">
                  <c:v>370</c:v>
                </c:pt>
                <c:pt idx="3">
                  <c:v>450</c:v>
                </c:pt>
                <c:pt idx="4">
                  <c:v>600</c:v>
                </c:pt>
                <c:pt idx="5">
                  <c:v>700</c:v>
                </c:pt>
                <c:pt idx="6">
                  <c:v>780</c:v>
                </c:pt>
                <c:pt idx="7">
                  <c:v>820</c:v>
                </c:pt>
                <c:pt idx="8">
                  <c:v>850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Feuil1!$A$4</c:f>
              <c:strCache>
                <c:ptCount val="1"/>
                <c:pt idx="0">
                  <c:v>2010-2011</c:v>
                </c:pt>
              </c:strCache>
            </c:strRef>
          </c:tx>
          <c:cat>
            <c:strRef>
              <c:f>Feuil1!$B$2:$J$2</c:f>
              <c:strCache>
                <c:ptCount val="9"/>
                <c:pt idx="0">
                  <c:v>Semaine 1</c:v>
                </c:pt>
                <c:pt idx="1">
                  <c:v>Semaine 2</c:v>
                </c:pt>
                <c:pt idx="2">
                  <c:v>Semaine 3</c:v>
                </c:pt>
                <c:pt idx="3">
                  <c:v>Semaine 4</c:v>
                </c:pt>
                <c:pt idx="4">
                  <c:v>Semaine 5</c:v>
                </c:pt>
                <c:pt idx="5">
                  <c:v>Semaine 6</c:v>
                </c:pt>
                <c:pt idx="6">
                  <c:v>Semaine 7</c:v>
                </c:pt>
                <c:pt idx="7">
                  <c:v>Semaine 8</c:v>
                </c:pt>
                <c:pt idx="8">
                  <c:v>Semaine 9</c:v>
                </c:pt>
              </c:strCache>
            </c:strRef>
          </c:cat>
          <c:val>
            <c:numRef>
              <c:f>Feuil1!$B$4:$J$4</c:f>
              <c:numCache>
                <c:formatCode>_ [$€-2]\ * #,##0.00_ ;_ [$€-2]\ * \-#,##0.00_ ;_ [$€-2]\ * "-"??_ ;_ @_ </c:formatCode>
                <c:ptCount val="9"/>
                <c:pt idx="0">
                  <c:v>280</c:v>
                </c:pt>
                <c:pt idx="1">
                  <c:v>400</c:v>
                </c:pt>
                <c:pt idx="2">
                  <c:v>460</c:v>
                </c:pt>
                <c:pt idx="3">
                  <c:v>550</c:v>
                </c:pt>
                <c:pt idx="4">
                  <c:v>620</c:v>
                </c:pt>
                <c:pt idx="5">
                  <c:v>620</c:v>
                </c:pt>
                <c:pt idx="6">
                  <c:v>700</c:v>
                </c:pt>
                <c:pt idx="7">
                  <c:v>650</c:v>
                </c:pt>
                <c:pt idx="8">
                  <c:v>650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Feuil1!$A$5</c:f>
              <c:strCache>
                <c:ptCount val="1"/>
                <c:pt idx="0">
                  <c:v>2011-2012</c:v>
                </c:pt>
              </c:strCache>
            </c:strRef>
          </c:tx>
          <c:cat>
            <c:strRef>
              <c:f>Feuil1!$B$2:$J$2</c:f>
              <c:strCache>
                <c:ptCount val="9"/>
                <c:pt idx="0">
                  <c:v>Semaine 1</c:v>
                </c:pt>
                <c:pt idx="1">
                  <c:v>Semaine 2</c:v>
                </c:pt>
                <c:pt idx="2">
                  <c:v>Semaine 3</c:v>
                </c:pt>
                <c:pt idx="3">
                  <c:v>Semaine 4</c:v>
                </c:pt>
                <c:pt idx="4">
                  <c:v>Semaine 5</c:v>
                </c:pt>
                <c:pt idx="5">
                  <c:v>Semaine 6</c:v>
                </c:pt>
                <c:pt idx="6">
                  <c:v>Semaine 7</c:v>
                </c:pt>
                <c:pt idx="7">
                  <c:v>Semaine 8</c:v>
                </c:pt>
                <c:pt idx="8">
                  <c:v>Semaine 9</c:v>
                </c:pt>
              </c:strCache>
            </c:strRef>
          </c:cat>
          <c:val>
            <c:numRef>
              <c:f>Feuil1!$B$5:$J$5</c:f>
              <c:numCache>
                <c:formatCode>_ [$€-2]\ * #,##0.00_ ;_ [$€-2]\ * \-#,##0.00_ ;_ [$€-2]\ * "-"??_ ;_ @_ </c:formatCode>
                <c:ptCount val="9"/>
                <c:pt idx="0">
                  <c:v>420</c:v>
                </c:pt>
                <c:pt idx="1">
                  <c:v>450</c:v>
                </c:pt>
                <c:pt idx="2">
                  <c:v>480</c:v>
                </c:pt>
                <c:pt idx="3">
                  <c:v>450</c:v>
                </c:pt>
                <c:pt idx="4">
                  <c:v>550</c:v>
                </c:pt>
                <c:pt idx="5">
                  <c:v>800</c:v>
                </c:pt>
                <c:pt idx="6">
                  <c:v>450</c:v>
                </c:pt>
                <c:pt idx="7">
                  <c:v>300</c:v>
                </c:pt>
                <c:pt idx="8">
                  <c:v>330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Feuil1!$A$6</c:f>
              <c:strCache>
                <c:ptCount val="1"/>
                <c:pt idx="0">
                  <c:v>2012-2013</c:v>
                </c:pt>
              </c:strCache>
            </c:strRef>
          </c:tx>
          <c:cat>
            <c:strRef>
              <c:f>Feuil1!$B$2:$J$2</c:f>
              <c:strCache>
                <c:ptCount val="9"/>
                <c:pt idx="0">
                  <c:v>Semaine 1</c:v>
                </c:pt>
                <c:pt idx="1">
                  <c:v>Semaine 2</c:v>
                </c:pt>
                <c:pt idx="2">
                  <c:v>Semaine 3</c:v>
                </c:pt>
                <c:pt idx="3">
                  <c:v>Semaine 4</c:v>
                </c:pt>
                <c:pt idx="4">
                  <c:v>Semaine 5</c:v>
                </c:pt>
                <c:pt idx="5">
                  <c:v>Semaine 6</c:v>
                </c:pt>
                <c:pt idx="6">
                  <c:v>Semaine 7</c:v>
                </c:pt>
                <c:pt idx="7">
                  <c:v>Semaine 8</c:v>
                </c:pt>
                <c:pt idx="8">
                  <c:v>Semaine 9</c:v>
                </c:pt>
              </c:strCache>
            </c:strRef>
          </c:cat>
          <c:val>
            <c:numRef>
              <c:f>Feuil1!$B$6:$J$6</c:f>
              <c:numCache>
                <c:formatCode>_ [$€-2]\ * #,##0.00_ ;_ [$€-2]\ * \-#,##0.00_ ;_ [$€-2]\ * "-"??_ ;_ @_ </c:formatCode>
                <c:ptCount val="9"/>
                <c:pt idx="0">
                  <c:v>480</c:v>
                </c:pt>
                <c:pt idx="1">
                  <c:v>480</c:v>
                </c:pt>
                <c:pt idx="2">
                  <c:v>550</c:v>
                </c:pt>
                <c:pt idx="3">
                  <c:v>600</c:v>
                </c:pt>
                <c:pt idx="4">
                  <c:v>600</c:v>
                </c:pt>
                <c:pt idx="5">
                  <c:v>620</c:v>
                </c:pt>
                <c:pt idx="6">
                  <c:v>620</c:v>
                </c:pt>
                <c:pt idx="7">
                  <c:v>620</c:v>
                </c:pt>
                <c:pt idx="8">
                  <c:v>620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Feuil1!$A$7</c:f>
              <c:strCache>
                <c:ptCount val="1"/>
                <c:pt idx="0">
                  <c:v>2013-2014</c:v>
                </c:pt>
              </c:strCache>
            </c:strRef>
          </c:tx>
          <c:cat>
            <c:strRef>
              <c:f>Feuil1!$B$2:$J$2</c:f>
              <c:strCache>
                <c:ptCount val="9"/>
                <c:pt idx="0">
                  <c:v>Semaine 1</c:v>
                </c:pt>
                <c:pt idx="1">
                  <c:v>Semaine 2</c:v>
                </c:pt>
                <c:pt idx="2">
                  <c:v>Semaine 3</c:v>
                </c:pt>
                <c:pt idx="3">
                  <c:v>Semaine 4</c:v>
                </c:pt>
                <c:pt idx="4">
                  <c:v>Semaine 5</c:v>
                </c:pt>
                <c:pt idx="5">
                  <c:v>Semaine 6</c:v>
                </c:pt>
                <c:pt idx="6">
                  <c:v>Semaine 7</c:v>
                </c:pt>
                <c:pt idx="7">
                  <c:v>Semaine 8</c:v>
                </c:pt>
                <c:pt idx="8">
                  <c:v>Semaine 9</c:v>
                </c:pt>
              </c:strCache>
            </c:strRef>
          </c:cat>
          <c:val>
            <c:numRef>
              <c:f>Feuil1!$B$7:$J$7</c:f>
              <c:numCache>
                <c:formatCode>_ [$€-2]\ * #,##0.00_ ;_ [$€-2]\ * \-#,##0.00_ ;_ [$€-2]\ * "-"??_ ;_ @_ </c:formatCode>
                <c:ptCount val="9"/>
                <c:pt idx="0">
                  <c:v>240</c:v>
                </c:pt>
                <c:pt idx="1">
                  <c:v>300</c:v>
                </c:pt>
                <c:pt idx="2">
                  <c:v>400</c:v>
                </c:pt>
                <c:pt idx="3">
                  <c:v>450</c:v>
                </c:pt>
                <c:pt idx="4">
                  <c:v>440</c:v>
                </c:pt>
                <c:pt idx="5">
                  <c:v>320</c:v>
                </c:pt>
                <c:pt idx="6">
                  <c:v>310</c:v>
                </c:pt>
                <c:pt idx="7">
                  <c:v>330</c:v>
                </c:pt>
                <c:pt idx="8">
                  <c:v>320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157696"/>
        <c:axId val="34882304"/>
      </c:lineChart>
      <c:catAx>
        <c:axId val="34157696"/>
        <c:scaling>
          <c:orientation val="minMax"/>
        </c:scaling>
        <c:delete val="0"/>
        <c:axPos val="b"/>
        <c:majorTickMark val="out"/>
        <c:minorTickMark val="none"/>
        <c:tickLblPos val="nextTo"/>
        <c:crossAx val="34882304"/>
        <c:crosses val="autoZero"/>
        <c:auto val="1"/>
        <c:lblAlgn val="ctr"/>
        <c:lblOffset val="100"/>
        <c:noMultiLvlLbl val="0"/>
      </c:catAx>
      <c:valAx>
        <c:axId val="34882304"/>
        <c:scaling>
          <c:orientation val="minMax"/>
        </c:scaling>
        <c:delete val="0"/>
        <c:axPos val="l"/>
        <c:majorGridlines/>
        <c:numFmt formatCode="_ [$€-2]\ * #,##0.00_ ;_ [$€-2]\ * \-#,##0.00_ ;_ [$€-2]\ * &quot;-&quot;??_ ;_ @_ " sourceLinked="1"/>
        <c:majorTickMark val="out"/>
        <c:minorTickMark val="none"/>
        <c:tickLblPos val="nextTo"/>
        <c:crossAx val="34157696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85D6E-C20B-4896-8091-F87160E866FC}" type="datetimeFigureOut">
              <a:rPr lang="fr-CH" smtClean="0"/>
              <a:t>29.01.2015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58DF5-2969-4E76-A089-ABAC8780FF2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67780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DA09B-5AD0-4849-9247-4649AEDC67B3}" type="datetime1">
              <a:rPr lang="fr-CH" smtClean="0"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1" y="260648"/>
            <a:ext cx="166338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77237"/>
      </p:ext>
    </p:extLst>
  </p:cSld>
  <p:clrMapOvr>
    <a:masterClrMapping/>
  </p:clrMapOvr>
  <p:transition spd="slow" advClick="0" advTm="5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1413-9741-4602-9601-230C289A60C2}" type="datetime1">
              <a:rPr lang="fr-CH" smtClean="0"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0648"/>
            <a:ext cx="60486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107449"/>
      </p:ext>
    </p:extLst>
  </p:cSld>
  <p:clrMapOvr>
    <a:masterClrMapping/>
  </p:clrMapOvr>
  <p:transition spd="slow" advClick="0" advTm="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3B51-AE70-4D46-AA29-FF3E8B625AD2}" type="datetime1">
              <a:rPr lang="fr-CH" smtClean="0"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0648"/>
            <a:ext cx="60486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38040"/>
      </p:ext>
    </p:extLst>
  </p:cSld>
  <p:clrMapOvr>
    <a:masterClrMapping/>
  </p:clrMapOvr>
  <p:transition spd="slow" advClick="0" advTm="5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2155-BCED-4A31-A584-E7D0B7EC4152}" type="datetime1">
              <a:rPr lang="fr-CH" smtClean="0"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0648"/>
            <a:ext cx="60486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53355"/>
      </p:ext>
    </p:extLst>
  </p:cSld>
  <p:clrMapOvr>
    <a:masterClrMapping/>
  </p:clrMapOvr>
  <p:transition spd="slow" advClick="0" advTm="5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EDF5B-AE88-4F7D-990B-8EC09EAE6E72}" type="datetime1">
              <a:rPr lang="fr-CH" smtClean="0"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0648"/>
            <a:ext cx="60486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3336"/>
      </p:ext>
    </p:extLst>
  </p:cSld>
  <p:clrMapOvr>
    <a:masterClrMapping/>
  </p:clrMapOvr>
  <p:transition spd="slow" advClick="0" advTm="5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1ECA-0B7F-4A2F-9FEB-3629F25D0C5C}" type="datetime1">
              <a:rPr lang="fr-CH" smtClean="0"/>
              <a:t>29.01.2015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0648"/>
            <a:ext cx="60486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914414"/>
      </p:ext>
    </p:extLst>
  </p:cSld>
  <p:clrMapOvr>
    <a:masterClrMapping/>
  </p:clrMapOvr>
  <p:transition spd="slow" advClick="0" advTm="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049D-41B9-4524-B9A7-523E21D49F8F}" type="datetime1">
              <a:rPr lang="fr-CH" smtClean="0"/>
              <a:t>29.01.2015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0648"/>
            <a:ext cx="60486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70156"/>
      </p:ext>
    </p:extLst>
  </p:cSld>
  <p:clrMapOvr>
    <a:masterClrMapping/>
  </p:clrMapOvr>
  <p:transition spd="slow" advClick="0" advTm="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6EAB-CE59-4ECB-81E9-F82E905678A2}" type="datetime1">
              <a:rPr lang="fr-CH" smtClean="0"/>
              <a:t>29.01.2015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0648"/>
            <a:ext cx="60486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032105"/>
      </p:ext>
    </p:extLst>
  </p:cSld>
  <p:clrMapOvr>
    <a:masterClrMapping/>
  </p:clrMapOvr>
  <p:transition spd="slow" advClick="0" advTm="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7C64-DD63-487A-8DEB-59E483D13013}" type="datetime1">
              <a:rPr lang="fr-CH" smtClean="0"/>
              <a:t>29.01.2015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0648"/>
            <a:ext cx="60486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07441"/>
      </p:ext>
    </p:extLst>
  </p:cSld>
  <p:clrMapOvr>
    <a:masterClrMapping/>
  </p:clrMapOvr>
  <p:transition spd="slow" advClick="0" advTm="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F9FA-3DE9-43EA-B87D-529E86BB4664}" type="datetime1">
              <a:rPr lang="fr-CH" smtClean="0"/>
              <a:t>29.01.2015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0648"/>
            <a:ext cx="60486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310433"/>
      </p:ext>
    </p:extLst>
  </p:cSld>
  <p:clrMapOvr>
    <a:masterClrMapping/>
  </p:clrMapOvr>
  <p:transition spd="slow" advClick="0" advTm="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847D-D29C-44DB-A9EF-57EE2FECD7CC}" type="datetime1">
              <a:rPr lang="fr-CH" smtClean="0"/>
              <a:t>29.01.2015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0648"/>
            <a:ext cx="60486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031412"/>
      </p:ext>
    </p:extLst>
  </p:cSld>
  <p:clrMapOvr>
    <a:masterClrMapping/>
  </p:clrMapOvr>
  <p:transition spd="slow" advClick="0" advTm="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F308F-920E-479C-8AB0-5C241185D570}" type="datetime1">
              <a:rPr lang="fr-CH" smtClean="0"/>
              <a:t>29.01.2015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46743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push dir="u"/>
  </p:transition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425633"/>
            <a:ext cx="7772400" cy="1470025"/>
          </a:xfrm>
        </p:spPr>
        <p:txBody>
          <a:bodyPr/>
          <a:lstStyle/>
          <a:p>
            <a:r>
              <a:rPr lang="fr-CH" dirty="0" smtClean="0"/>
              <a:t>Les amis de la truffe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Nom Prénom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92253183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Le prix de la </a:t>
            </a:r>
            <a:r>
              <a:rPr lang="fr-CH" dirty="0" smtClean="0"/>
              <a:t>truffe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692424"/>
            <a:ext cx="5122912" cy="4419453"/>
          </a:xfrm>
        </p:spPr>
        <p:txBody>
          <a:bodyPr>
            <a:normAutofit/>
          </a:bodyPr>
          <a:lstStyle/>
          <a:p>
            <a:r>
              <a:rPr lang="fr-CH" dirty="0" smtClean="0"/>
              <a:t>Le prix de la truffe dépend</a:t>
            </a:r>
          </a:p>
          <a:p>
            <a:pPr lvl="1"/>
            <a:r>
              <a:rPr lang="fr-CH" dirty="0" smtClean="0"/>
              <a:t>De son espèce</a:t>
            </a:r>
          </a:p>
          <a:p>
            <a:pPr lvl="1"/>
            <a:r>
              <a:rPr lang="fr-CH" dirty="0" smtClean="0"/>
              <a:t>De sa qualité</a:t>
            </a:r>
          </a:p>
          <a:p>
            <a:pPr lvl="1"/>
            <a:endParaRPr lang="fr-CH" dirty="0" smtClean="0"/>
          </a:p>
          <a:p>
            <a:r>
              <a:rPr lang="fr-CH" dirty="0" smtClean="0"/>
              <a:t>Peut atteindre de </a:t>
            </a:r>
            <a:r>
              <a:rPr lang="fr-CH" dirty="0"/>
              <a:t>75 € les 100 grammes à plusieurs milliers d'euros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2155-BCED-4A31-A584-E7D0B7EC4152}" type="datetime1">
              <a:rPr lang="fr-CH" smtClean="0"/>
              <a:t>29.01.2015</a:t>
            </a:fld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2</a:t>
            </a:fld>
            <a:endParaRPr lang="fr-CH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503" y="3673540"/>
            <a:ext cx="1504764" cy="150476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3" b="12812"/>
          <a:stretch/>
        </p:blipFill>
        <p:spPr>
          <a:xfrm>
            <a:off x="6156176" y="1662545"/>
            <a:ext cx="2141984" cy="117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868335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705507"/>
              </p:ext>
            </p:extLst>
          </p:nvPr>
        </p:nvGraphicFramePr>
        <p:xfrm>
          <a:off x="1081368" y="548680"/>
          <a:ext cx="745107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2155-BCED-4A31-A584-E7D0B7EC4152}" type="datetime1">
              <a:rPr lang="fr-CH" smtClean="0"/>
              <a:t>29.01.2015</a:t>
            </a:fld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80939" y="6309320"/>
            <a:ext cx="2133600" cy="365125"/>
          </a:xfrm>
        </p:spPr>
        <p:txBody>
          <a:bodyPr/>
          <a:lstStyle/>
          <a:p>
            <a:fld id="{36B7D445-CAA1-48EE-98B9-E5E83EA7F7B0}" type="slidenum">
              <a:rPr lang="fr-CH" smtClean="0"/>
              <a:t>3</a:t>
            </a:fld>
            <a:endParaRPr lang="fr-CH"/>
          </a:p>
        </p:txBody>
      </p:sp>
      <p:sp>
        <p:nvSpPr>
          <p:cNvPr id="7" name="Flèche droite 6"/>
          <p:cNvSpPr/>
          <p:nvPr/>
        </p:nvSpPr>
        <p:spPr>
          <a:xfrm rot="14518379">
            <a:off x="6423634" y="1825411"/>
            <a:ext cx="1196385" cy="36206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4105947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46</Words>
  <Application>Microsoft Office PowerPoint</Application>
  <PresentationFormat>Affichage à l'écran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Les amis de la truffe</vt:lpstr>
      <vt:lpstr>Le prix de la truffe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SCOP ICA</dc:creator>
  <cp:lastModifiedBy>Chappuis Nicolas</cp:lastModifiedBy>
  <cp:revision>11</cp:revision>
  <dcterms:created xsi:type="dcterms:W3CDTF">2014-11-25T13:29:13Z</dcterms:created>
  <dcterms:modified xsi:type="dcterms:W3CDTF">2015-01-29T11:06:26Z</dcterms:modified>
</cp:coreProperties>
</file>