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00"/>
  </p:normalViewPr>
  <p:slideViewPr>
    <p:cSldViewPr snapToGrid="0">
      <p:cViewPr varScale="1">
        <p:scale>
          <a:sx n="77" d="100"/>
          <a:sy n="77" d="100"/>
        </p:scale>
        <p:origin x="883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'[Graphique pour Présentation.xlsx]Feuil1'!$B$1</c:f>
              <c:strCache>
                <c:ptCount val="1"/>
                <c:pt idx="0">
                  <c:v>Altitude</c:v>
                </c:pt>
              </c:strCache>
            </c:strRef>
          </c:tx>
          <c:spPr>
            <a:solidFill>
              <a:schemeClr val="bg1">
                <a:alpha val="92000"/>
              </a:schemeClr>
            </a:solidFill>
            <a:ln w="6350">
              <a:solidFill>
                <a:schemeClr val="bg1"/>
              </a:solidFill>
            </a:ln>
            <a:effectLst>
              <a:softEdge rad="0"/>
            </a:effectLst>
          </c:spPr>
          <c:cat>
            <c:numRef>
              <c:f>'[Graphique pour Présentation.xlsx]Feuil1'!$A$2:$A$14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</c:numCache>
            </c:numRef>
          </c:cat>
          <c:val>
            <c:numRef>
              <c:f>'[Graphique pour Présentation.xlsx]Feuil1'!$B$2:$B$14</c:f>
              <c:numCache>
                <c:formatCode>General</c:formatCode>
                <c:ptCount val="13"/>
                <c:pt idx="0">
                  <c:v>1120</c:v>
                </c:pt>
                <c:pt idx="1">
                  <c:v>1200</c:v>
                </c:pt>
                <c:pt idx="2">
                  <c:v>1400</c:v>
                </c:pt>
                <c:pt idx="3">
                  <c:v>1450</c:v>
                </c:pt>
                <c:pt idx="4">
                  <c:v>1600</c:v>
                </c:pt>
                <c:pt idx="5">
                  <c:v>2000</c:v>
                </c:pt>
                <c:pt idx="6">
                  <c:v>1600</c:v>
                </c:pt>
                <c:pt idx="7">
                  <c:v>1430</c:v>
                </c:pt>
                <c:pt idx="8">
                  <c:v>1380</c:v>
                </c:pt>
                <c:pt idx="9">
                  <c:v>1300</c:v>
                </c:pt>
                <c:pt idx="10">
                  <c:v>1190</c:v>
                </c:pt>
                <c:pt idx="11">
                  <c:v>1150</c:v>
                </c:pt>
                <c:pt idx="12">
                  <c:v>1120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3958632"/>
        <c:axId val="223959416"/>
      </c:areaChart>
      <c:catAx>
        <c:axId val="223958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out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23959416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223959416"/>
        <c:scaling>
          <c:orientation val="minMax"/>
          <c:max val="2200"/>
          <c:min val="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239586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tx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b="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tx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/>
      </a:solidFill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solidFill>
        <a:schemeClr val="lt1"/>
      </a:solid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4004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240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43552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6327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4358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6849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19938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7615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993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126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96021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C6D4A-A8B5-4153-AF04-2AAFE4D73B54}" type="datetimeFigureOut">
              <a:rPr lang="fr-CH" smtClean="0"/>
              <a:t>16.01.2017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51280-2703-4C2A-BF76-60AC33B9CB8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38887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Découvrir 2002.CH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2711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Randonnées proposées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dirty="0"/>
              <a:t>Sentiers</a:t>
            </a:r>
          </a:p>
          <a:p>
            <a:pPr lvl="1"/>
            <a:r>
              <a:rPr lang="fr-CH" dirty="0"/>
              <a:t>Panoramique</a:t>
            </a:r>
          </a:p>
          <a:p>
            <a:pPr lvl="1"/>
            <a:r>
              <a:rPr lang="fr-CH" dirty="0"/>
              <a:t>Botanique</a:t>
            </a:r>
          </a:p>
          <a:p>
            <a:pPr lvl="0"/>
            <a:r>
              <a:rPr lang="fr-CH" dirty="0"/>
              <a:t>Tour des </a:t>
            </a:r>
            <a:r>
              <a:rPr lang="fr-CH" dirty="0" err="1" smtClean="0"/>
              <a:t>Vanils</a:t>
            </a:r>
            <a:endParaRPr lang="fr-CH" dirty="0"/>
          </a:p>
          <a:p>
            <a:pPr lvl="0"/>
            <a:r>
              <a:rPr lang="fr-CH" dirty="0"/>
              <a:t>Tour </a:t>
            </a:r>
            <a:r>
              <a:rPr lang="fr-CH" dirty="0" smtClean="0"/>
              <a:t>du Moléson</a:t>
            </a:r>
            <a:endParaRPr lang="fr-CH" dirty="0"/>
          </a:p>
          <a:p>
            <a:pPr lvl="0"/>
            <a:r>
              <a:rPr lang="fr-CH" dirty="0"/>
              <a:t>Visite de </a:t>
            </a:r>
            <a:r>
              <a:rPr lang="fr-CH" dirty="0" smtClean="0"/>
              <a:t>fromagerie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3548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 sentier panoramique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CH" dirty="0"/>
              <a:t>Départ du sommet du Moléson</a:t>
            </a:r>
          </a:p>
          <a:p>
            <a:pPr lvl="0"/>
            <a:r>
              <a:rPr lang="fr-CH" dirty="0"/>
              <a:t>Accessible soit à pied, soit par les remontées mécaniques</a:t>
            </a:r>
          </a:p>
          <a:p>
            <a:pPr lvl="0"/>
            <a:r>
              <a:rPr lang="fr-CH" dirty="0"/>
              <a:t>Panorama de premier ordre</a:t>
            </a:r>
          </a:p>
          <a:p>
            <a:pPr lvl="1"/>
            <a:r>
              <a:rPr lang="fr-CH" dirty="0" smtClean="0"/>
              <a:t>Mont-Blanc</a:t>
            </a:r>
            <a:endParaRPr lang="fr-CH" dirty="0"/>
          </a:p>
          <a:p>
            <a:pPr lvl="1"/>
            <a:r>
              <a:rPr lang="fr-CH" dirty="0"/>
              <a:t>Jura </a:t>
            </a:r>
          </a:p>
          <a:p>
            <a:pPr lvl="1"/>
            <a:r>
              <a:rPr lang="fr-CH" dirty="0"/>
              <a:t>Lac Léman</a:t>
            </a:r>
          </a:p>
          <a:p>
            <a:pPr lvl="0"/>
            <a:r>
              <a:rPr lang="fr-CH" dirty="0"/>
              <a:t>Cabane du Moléson : spécialités </a:t>
            </a:r>
            <a:r>
              <a:rPr lang="fr-CH" dirty="0" err="1"/>
              <a:t>gruériennes</a:t>
            </a:r>
            <a:endParaRPr lang="fr-CH" dirty="0"/>
          </a:p>
          <a:p>
            <a:pPr lvl="0"/>
            <a:r>
              <a:rPr lang="fr-CH" dirty="0"/>
              <a:t>Arrivée : Moléson-Village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8040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Tour du Moléson</a:t>
            </a:r>
            <a:endParaRPr lang="fr-CH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03761065"/>
              </p:ext>
            </p:extLst>
          </p:nvPr>
        </p:nvGraphicFramePr>
        <p:xfrm>
          <a:off x="838200" y="1460082"/>
          <a:ext cx="10133901" cy="3938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3849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Visite </a:t>
            </a:r>
            <a:r>
              <a:rPr lang="fr-CH" smtClean="0"/>
              <a:t>de fromagerie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267325" cy="4351338"/>
          </a:xfrm>
        </p:spPr>
        <p:txBody>
          <a:bodyPr/>
          <a:lstStyle/>
          <a:p>
            <a:r>
              <a:rPr lang="fr-CH" b="1" dirty="0"/>
              <a:t>Horaires</a:t>
            </a:r>
            <a:r>
              <a:rPr lang="fr-CH" dirty="0"/>
              <a:t> : </a:t>
            </a:r>
          </a:p>
          <a:p>
            <a:pPr marL="542925" lvl="1" indent="-276225"/>
            <a:r>
              <a:rPr lang="fr-CH" dirty="0"/>
              <a:t>Ouvert tous les jours de </a:t>
            </a:r>
            <a:r>
              <a:rPr lang="fr-CH" dirty="0" smtClean="0"/>
              <a:t>9 h  </a:t>
            </a:r>
            <a:r>
              <a:rPr lang="fr-CH" dirty="0"/>
              <a:t>à </a:t>
            </a:r>
            <a:r>
              <a:rPr lang="fr-CH" dirty="0" smtClean="0"/>
              <a:t>19 h</a:t>
            </a:r>
            <a:endParaRPr lang="fr-CH" dirty="0"/>
          </a:p>
          <a:p>
            <a:pPr marL="542925" lvl="1" indent="-276225"/>
            <a:r>
              <a:rPr lang="fr-CH" dirty="0"/>
              <a:t>Démonstration : tous les jours à </a:t>
            </a:r>
            <a:r>
              <a:rPr lang="fr-CH" dirty="0" smtClean="0"/>
              <a:t>10 h </a:t>
            </a:r>
            <a:r>
              <a:rPr lang="fr-CH" dirty="0"/>
              <a:t>sur réservation</a:t>
            </a:r>
          </a:p>
          <a:p>
            <a:pPr marL="542925" lvl="1" indent="-276225"/>
            <a:r>
              <a:rPr lang="fr-CH" dirty="0"/>
              <a:t>Visite commentée : sur demande</a:t>
            </a:r>
          </a:p>
          <a:p>
            <a:endParaRPr lang="fr-CH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97440719"/>
              </p:ext>
            </p:extLst>
          </p:nvPr>
        </p:nvGraphicFramePr>
        <p:xfrm>
          <a:off x="6188242" y="2117557"/>
          <a:ext cx="5035993" cy="37859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95993"/>
                <a:gridCol w="1440000"/>
              </a:tblGrid>
              <a:tr h="63099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 b="1" dirty="0" smtClean="0">
                          <a:effectLst/>
                        </a:rPr>
                        <a:t>Tarifs</a:t>
                      </a:r>
                      <a:endParaRPr lang="fr-CH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</a:tr>
              <a:tr h="6309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 dirty="0">
                          <a:effectLst/>
                        </a:rPr>
                        <a:t>Adulte</a:t>
                      </a:r>
                      <a:endParaRPr lang="fr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 dirty="0">
                          <a:effectLst/>
                        </a:rPr>
                        <a:t>Fr. 5</a:t>
                      </a:r>
                      <a:r>
                        <a:rPr lang="fr-CH" sz="2400" dirty="0" smtClean="0">
                          <a:effectLst/>
                        </a:rPr>
                        <a:t>.–</a:t>
                      </a:r>
                      <a:endParaRPr lang="fr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</a:tr>
              <a:tr h="6309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 dirty="0">
                          <a:effectLst/>
                        </a:rPr>
                        <a:t>Sénior</a:t>
                      </a:r>
                      <a:endParaRPr lang="fr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 dirty="0">
                          <a:effectLst/>
                        </a:rPr>
                        <a:t>Fr. </a:t>
                      </a:r>
                      <a:r>
                        <a:rPr lang="fr-CH" sz="2400" dirty="0" smtClean="0">
                          <a:effectLst/>
                        </a:rPr>
                        <a:t>4.–</a:t>
                      </a:r>
                      <a:endParaRPr lang="fr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</a:tr>
              <a:tr h="6309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 dirty="0">
                          <a:effectLst/>
                        </a:rPr>
                        <a:t>Enfant (de 6 à 14 ans)</a:t>
                      </a:r>
                      <a:endParaRPr lang="fr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 dirty="0">
                          <a:effectLst/>
                        </a:rPr>
                        <a:t>Fr. </a:t>
                      </a:r>
                      <a:r>
                        <a:rPr lang="fr-CH" sz="2400" dirty="0" smtClean="0">
                          <a:effectLst/>
                        </a:rPr>
                        <a:t>2.–</a:t>
                      </a:r>
                      <a:endParaRPr lang="fr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</a:tr>
              <a:tr h="6309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>
                          <a:effectLst/>
                        </a:rPr>
                        <a:t>Groupes (dès 10 personnes)</a:t>
                      </a:r>
                      <a:endParaRPr lang="fr-CH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 dirty="0">
                          <a:effectLst/>
                        </a:rPr>
                        <a:t>Fr. </a:t>
                      </a:r>
                      <a:r>
                        <a:rPr lang="fr-CH" sz="2400" dirty="0" smtClean="0">
                          <a:effectLst/>
                        </a:rPr>
                        <a:t>4.–</a:t>
                      </a:r>
                      <a:endParaRPr lang="fr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</a:tr>
              <a:tr h="6309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>
                          <a:effectLst/>
                        </a:rPr>
                        <a:t>Ecole</a:t>
                      </a:r>
                      <a:endParaRPr lang="fr-CH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2400" dirty="0">
                          <a:effectLst/>
                        </a:rPr>
                        <a:t>Fr. </a:t>
                      </a:r>
                      <a:r>
                        <a:rPr lang="fr-CH" sz="2400" dirty="0" smtClean="0">
                          <a:effectLst/>
                        </a:rPr>
                        <a:t>1.–</a:t>
                      </a:r>
                      <a:endParaRPr lang="fr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3" marR="4693" marT="4693" marB="4693" anchor="ctr"/>
                </a:tc>
              </a:tr>
            </a:tbl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4362711"/>
            <a:ext cx="5033228" cy="154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359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90</Words>
  <Application>Microsoft Office PowerPoint</Application>
  <PresentationFormat>Grand écran</PresentationFormat>
  <Paragraphs>34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Thème Office</vt:lpstr>
      <vt:lpstr>Découvrir 2002.CH</vt:lpstr>
      <vt:lpstr>Randonnées proposées</vt:lpstr>
      <vt:lpstr>Le sentier panoramique</vt:lpstr>
      <vt:lpstr>Tour du Moléson</vt:lpstr>
      <vt:lpstr>Visite de fromagerie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Découvrir le Motélon</dc:title>
  <dc:subject/>
  <dc:creator>ICA</dc:creator>
  <cp:keywords/>
  <dc:description/>
  <cp:lastModifiedBy>Christian Pernet</cp:lastModifiedBy>
  <cp:revision>15</cp:revision>
  <dcterms:created xsi:type="dcterms:W3CDTF">2016-09-24T18:54:25Z</dcterms:created>
  <dcterms:modified xsi:type="dcterms:W3CDTF">2017-01-16T11:08:28Z</dcterms:modified>
  <cp:category/>
</cp:coreProperties>
</file>