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60" r:id="rId4"/>
    <p:sldId id="261" r:id="rId5"/>
    <p:sldId id="258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9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061" autoAdjust="0"/>
    <p:restoredTop sz="94316"/>
  </p:normalViewPr>
  <p:slideViewPr>
    <p:cSldViewPr snapToGrid="0">
      <p:cViewPr varScale="1">
        <p:scale>
          <a:sx n="83" d="100"/>
          <a:sy n="83" d="100"/>
        </p:scale>
        <p:origin x="100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677570-815E-419F-A1AD-C75A60F68EA5}" type="datetimeFigureOut">
              <a:rPr lang="fr-CH" smtClean="0"/>
              <a:t>18.01.2019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80EA57-F44F-484A-9A25-62B179D751B9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74885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E3D1BEF4-5225-4B18-ABCF-10A696B25E8A}" type="datetime1">
              <a:rPr lang="fr-CH" smtClean="0"/>
              <a:t>18.01.2019</a:t>
            </a:fld>
            <a:endParaRPr lang="fr-CH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fr-CH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57228-D2FB-4911-9638-9B614B6C8D54}" type="slidenum">
              <a:rPr lang="fr-CH" smtClean="0"/>
              <a:t>‹N°›</a:t>
            </a:fld>
            <a:endParaRPr lang="fr-CH"/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AC0F2BB3-60F2-4D4A-9744-C638DFF001C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85763" y="593725"/>
            <a:ext cx="914400" cy="914400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929912263"/>
      </p:ext>
    </p:extLst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7EAED-F709-4258-9120-4ABD08DF066E}" type="datetime1">
              <a:rPr lang="fr-CH" smtClean="0"/>
              <a:t>18.01.2019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57228-D2FB-4911-9638-9B614B6C8D5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96643907"/>
      </p:ext>
    </p:extLst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32489-7ED6-4F38-8C02-BC3EC14BDE3E}" type="datetime1">
              <a:rPr lang="fr-CH" smtClean="0"/>
              <a:t>18.01.2019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57228-D2FB-4911-9638-9B614B6C8D5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54157915"/>
      </p:ext>
    </p:extLst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433387"/>
            <a:ext cx="10515600" cy="1325563"/>
          </a:xfrm>
        </p:spPr>
        <p:txBody>
          <a:bodyPr/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FC4AB-3BED-445B-AC26-C1A9ACEFBBC6}" type="datetime1">
              <a:rPr lang="fr-CH" smtClean="0"/>
              <a:t>18.01.2019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57228-D2FB-4911-9638-9B614B6C8D5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40310445"/>
      </p:ext>
    </p:extLst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471E8-C7A3-450E-933B-F185956FE981}" type="datetime1">
              <a:rPr lang="fr-CH" smtClean="0"/>
              <a:t>18.01.2019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57228-D2FB-4911-9638-9B614B6C8D5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03572355"/>
      </p:ext>
    </p:extLst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D7891-CE66-40B1-9B22-DA60FBB1AA24}" type="datetime1">
              <a:rPr lang="fr-CH" smtClean="0"/>
              <a:t>18.01.2019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57228-D2FB-4911-9638-9B614B6C8D5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15525433"/>
      </p:ext>
    </p:extLst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3F3F9-002F-4438-A26A-44327096C498}" type="datetime1">
              <a:rPr lang="fr-CH" smtClean="0"/>
              <a:t>18.01.2019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57228-D2FB-4911-9638-9B614B6C8D5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34515872"/>
      </p:ext>
    </p:extLst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1E0FF-9559-48EC-81DC-058F562790FF}" type="datetime1">
              <a:rPr lang="fr-CH" smtClean="0"/>
              <a:t>18.01.2019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57228-D2FB-4911-9638-9B614B6C8D5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77000523"/>
      </p:ext>
    </p:extLst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6A2C5-19B9-48E5-A3A5-AB5FFAEE3904}" type="datetime1">
              <a:rPr lang="fr-CH" smtClean="0"/>
              <a:t>18.01.2019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57228-D2FB-4911-9638-9B614B6C8D5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49079241"/>
      </p:ext>
    </p:extLst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3B25E-32B8-4E42-8ECF-F8BDB088E898}" type="datetime1">
              <a:rPr lang="fr-CH" smtClean="0"/>
              <a:t>18.01.2019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57228-D2FB-4911-9638-9B614B6C8D5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80821998"/>
      </p:ext>
    </p:extLst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04BF1-D3AB-4C1A-BADA-23A46CC33683}" type="datetime1">
              <a:rPr lang="fr-CH" smtClean="0"/>
              <a:t>18.01.2019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57228-D2FB-4911-9638-9B614B6C8D5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41193944"/>
      </p:ext>
    </p:extLst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e 8">
            <a:extLst>
              <a:ext uri="{FF2B5EF4-FFF2-40B4-BE49-F238E27FC236}">
                <a16:creationId xmlns:a16="http://schemas.microsoft.com/office/drawing/2014/main" id="{2A022744-73AC-5B41-AA9D-3338D1A03D7F}"/>
              </a:ext>
            </a:extLst>
          </p:cNvPr>
          <p:cNvGrpSpPr/>
          <p:nvPr userDrawn="1"/>
        </p:nvGrpSpPr>
        <p:grpSpPr>
          <a:xfrm>
            <a:off x="0" y="6286084"/>
            <a:ext cx="12192000" cy="571916"/>
            <a:chOff x="0" y="6286084"/>
            <a:chExt cx="12192000" cy="571916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7299FAD-29A9-9048-82CE-F17D245C9D2D}"/>
                </a:ext>
              </a:extLst>
            </p:cNvPr>
            <p:cNvSpPr/>
            <p:nvPr userDrawn="1"/>
          </p:nvSpPr>
          <p:spPr>
            <a:xfrm>
              <a:off x="0" y="6286084"/>
              <a:ext cx="12192000" cy="207963"/>
            </a:xfrm>
            <a:prstGeom prst="rect">
              <a:avLst/>
            </a:prstGeom>
            <a:solidFill>
              <a:srgbClr val="F49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48E9575-0972-A246-98ED-913D7E6BEAE3}"/>
                </a:ext>
              </a:extLst>
            </p:cNvPr>
            <p:cNvSpPr/>
            <p:nvPr userDrawn="1"/>
          </p:nvSpPr>
          <p:spPr>
            <a:xfrm>
              <a:off x="0" y="6356350"/>
              <a:ext cx="12192000" cy="501650"/>
            </a:xfrm>
            <a:prstGeom prst="rect">
              <a:avLst/>
            </a:prstGeom>
            <a:solidFill>
              <a:srgbClr val="002C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053263" y="6310312"/>
            <a:ext cx="26188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49600"/>
                </a:solidFill>
              </a:defRPr>
            </a:lvl1pPr>
          </a:lstStyle>
          <a:p>
            <a:fld id="{86CFEEED-F489-496E-8D37-AE35D1F1490C}" type="datetime1">
              <a:rPr lang="fr-CH" smtClean="0"/>
              <a:pPr/>
              <a:t>18.01.2019</a:t>
            </a:fld>
            <a:endParaRPr lang="fr-CH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838200" y="6310312"/>
            <a:ext cx="38180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49600"/>
                </a:solidFill>
              </a:defRPr>
            </a:lvl1pPr>
          </a:lstStyle>
          <a:p>
            <a:endParaRPr lang="fr-CH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0797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49600"/>
                </a:solidFill>
              </a:defRPr>
            </a:lvl1pPr>
          </a:lstStyle>
          <a:p>
            <a:fld id="{5B757228-D2FB-4911-9638-9B614B6C8D54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3A1043AD-F03F-42B6-98B4-A4BA190EF433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1770" y="-878"/>
            <a:ext cx="740229" cy="385325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A037AB5F-2510-294C-8B43-C567F8FC3189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2131"/>
            <a:ext cx="420757" cy="434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876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randomBar dir="vert"/>
  </p:transition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image" Target="../media/image3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image" Target="../media/image4.tiff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image" Target="../media/image5.jp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0.xml"/><Relationship Id="rId4" Type="http://schemas.openxmlformats.org/officeDocument/2006/relationships/tags" Target="../tags/tag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.xml"/><Relationship Id="rId1" Type="http://schemas.openxmlformats.org/officeDocument/2006/relationships/tags" Target="../tags/tag1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tags" Target="../tags/tag15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Relationship Id="rId9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H" dirty="0" err="1"/>
              <a:t>CinéTransat</a:t>
            </a:r>
            <a:endParaRPr lang="fr-CH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CH" dirty="0"/>
              <a:t>Une opportunité pour vous faire connaître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EC46D98-EF55-C74F-BF5F-39D0968FBD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4775" y="461964"/>
            <a:ext cx="8062449" cy="304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085647"/>
      </p:ext>
    </p:extLst>
  </p:cSld>
  <p:clrMapOvr>
    <a:masterClrMapping/>
  </p:clrMapOvr>
  <p:transition spd="slow"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H" dirty="0" err="1"/>
              <a:t>CinéTransat</a:t>
            </a:r>
            <a:r>
              <a:rPr lang="fr-CH" dirty="0"/>
              <a:t> en chiffres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CH" dirty="0"/>
              <a:t>10 ans d’expérience</a:t>
            </a:r>
          </a:p>
          <a:p>
            <a:r>
              <a:rPr lang="fr-CH" dirty="0"/>
              <a:t>26 séances par année</a:t>
            </a:r>
          </a:p>
          <a:p>
            <a:r>
              <a:rPr lang="fr-CH" dirty="0"/>
              <a:t>Plus de 800 spectateurs par séance</a:t>
            </a:r>
          </a:p>
          <a:p>
            <a:r>
              <a:rPr lang="fr-CH" dirty="0"/>
              <a:t>Plus de 10’000 spectateurs différents</a:t>
            </a:r>
          </a:p>
          <a:p>
            <a:r>
              <a:rPr lang="fr-CH" dirty="0"/>
              <a:t>Un budget de CHF 80’000.—</a:t>
            </a:r>
          </a:p>
          <a:p>
            <a:pPr marL="0" indent="0">
              <a:buNone/>
            </a:pPr>
            <a:endParaRPr lang="fr-CH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DE582E7-71B4-4BC7-9C4C-2410A3BAD418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536B0B1A-EDB6-4529-A64C-E2D3CBF917C9}" type="datetime1">
              <a:rPr lang="fr-CH" smtClean="0"/>
              <a:t>18.01.2019</a:t>
            </a:fld>
            <a:endParaRPr lang="fr-CH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49FF4D9-003B-C748-B72F-C9FF31ADD9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84194" y="1690688"/>
            <a:ext cx="5307806" cy="3538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391492"/>
      </p:ext>
    </p:extLst>
  </p:cSld>
  <p:clrMapOvr>
    <a:masterClrMapping/>
  </p:clrMapOvr>
  <p:transition spd="slow">
    <p:randomBa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H" dirty="0"/>
              <a:t>Fréquentation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838200" y="1825625"/>
            <a:ext cx="4011507" cy="4351338"/>
          </a:xfrm>
        </p:spPr>
        <p:txBody>
          <a:bodyPr/>
          <a:lstStyle/>
          <a:p>
            <a:r>
              <a:rPr lang="fr-CH" dirty="0"/>
              <a:t>Une fréquentation en constante augmentation</a:t>
            </a:r>
          </a:p>
          <a:p>
            <a:r>
              <a:rPr lang="fr-CH" dirty="0"/>
              <a:t>Prévision pour 2019 : 25'000 spectateurs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52F32E5-FD94-438C-9332-C69037419821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EFF9CC85-389F-425F-86E1-B834A6A7F912}" type="datetime1">
              <a:rPr lang="fr-CH" smtClean="0"/>
              <a:t>18.01.2019</a:t>
            </a:fld>
            <a:endParaRPr lang="fr-CH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246C399-AED5-4E13-A677-2AE7DB53933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92" y="1414920"/>
            <a:ext cx="6848475" cy="3533775"/>
          </a:xfrm>
          <a:prstGeom prst="rect">
            <a:avLst/>
          </a:prstGeom>
        </p:spPr>
      </p:pic>
      <p:sp>
        <p:nvSpPr>
          <p:cNvPr id="8" name="Flèche : bas 7">
            <a:extLst>
              <a:ext uri="{FF2B5EF4-FFF2-40B4-BE49-F238E27FC236}">
                <a16:creationId xmlns:a16="http://schemas.microsoft.com/office/drawing/2014/main" id="{9B97EE3D-9BCE-47F8-BC10-E1C024E20039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 rot="9662528">
            <a:off x="10812289" y="2519026"/>
            <a:ext cx="627682" cy="13255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8050792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H" dirty="0"/>
              <a:t>Profil des visiteurs (2010)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CH" dirty="0"/>
              <a:t>75 % d’habitants du canton</a:t>
            </a:r>
          </a:p>
          <a:p>
            <a:r>
              <a:rPr lang="fr-CH" dirty="0"/>
              <a:t>Un public jeune</a:t>
            </a:r>
          </a:p>
          <a:p>
            <a:r>
              <a:rPr lang="fr-CH" dirty="0"/>
              <a:t>5 % viennent plus de 15 fois</a:t>
            </a:r>
          </a:p>
          <a:p>
            <a:r>
              <a:rPr lang="fr-CH" dirty="0"/>
              <a:t>70 % viennent plus d’une fois</a:t>
            </a:r>
          </a:p>
        </p:txBody>
      </p:sp>
    </p:spTree>
    <p:extLst>
      <p:ext uri="{BB962C8B-B14F-4D97-AF65-F5344CB8AC3E}">
        <p14:creationId xmlns:p14="http://schemas.microsoft.com/office/powerpoint/2010/main" val="1010425272"/>
      </p:ext>
    </p:extLst>
  </p:cSld>
  <p:clrMapOvr>
    <a:masterClrMapping/>
  </p:clrMapOvr>
  <p:transition spd="slow">
    <p:randomBa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H" dirty="0"/>
              <a:t>Nos offres publicitaires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838200" y="1825625"/>
            <a:ext cx="4744453" cy="2970964"/>
          </a:xfrm>
        </p:spPr>
        <p:txBody>
          <a:bodyPr/>
          <a:lstStyle/>
          <a:p>
            <a:pPr marL="0" indent="0">
              <a:buNone/>
            </a:pPr>
            <a:r>
              <a:rPr lang="fr-CH" b="1" dirty="0"/>
              <a:t>Affiches</a:t>
            </a:r>
          </a:p>
          <a:p>
            <a:r>
              <a:rPr lang="fr-CH" dirty="0"/>
              <a:t>400 dans l’agglomération genevoise</a:t>
            </a:r>
          </a:p>
          <a:p>
            <a:r>
              <a:rPr lang="fr-CH" dirty="0"/>
              <a:t>50 en Suisse romande</a:t>
            </a:r>
          </a:p>
          <a:p>
            <a:r>
              <a:rPr lang="fr-CH" dirty="0"/>
              <a:t>50 en France voisine</a:t>
            </a:r>
          </a:p>
          <a:p>
            <a:r>
              <a:rPr lang="fr-CH" dirty="0"/>
              <a:t>CHF 3000.—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6797E04-F65C-4348-8F3A-45568FF4077C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1A1153AE-650B-49E5-A7A3-D9B756E2ED42}" type="datetime1">
              <a:rPr lang="fr-CH" smtClean="0"/>
              <a:t>18.01.2019</a:t>
            </a:fld>
            <a:endParaRPr lang="fr-CH"/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52F278A5-35CC-4673-B150-9033A7CA5F82}"/>
              </a:ext>
            </a:extLst>
          </p:cNvPr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931569" y="1846513"/>
            <a:ext cx="4744453" cy="29709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CH" b="1" dirty="0"/>
              <a:t>Prospectus</a:t>
            </a:r>
          </a:p>
          <a:p>
            <a:r>
              <a:rPr lang="fr-CH" dirty="0"/>
              <a:t>20’000 exemplaires distribués</a:t>
            </a:r>
          </a:p>
          <a:p>
            <a:r>
              <a:rPr lang="fr-CH" dirty="0"/>
              <a:t>CHF 2000.— pour le logo</a:t>
            </a:r>
          </a:p>
          <a:p>
            <a:r>
              <a:rPr lang="fr-CH" dirty="0"/>
              <a:t>CHF 4000.— pour un encart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55EFDA4-F930-4068-A8FC-46BB026423C7}"/>
              </a:ext>
            </a:extLst>
          </p:cNvPr>
          <p:cNvPicPr/>
          <p:nvPr>
            <p:custDataLst>
              <p:tags r:id="rId5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192" y="4203363"/>
            <a:ext cx="1496127" cy="2224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3819332F-2047-4AE9-9543-10B15408292F}"/>
              </a:ext>
            </a:extLst>
          </p:cNvPr>
          <p:cNvPicPr/>
          <p:nvPr>
            <p:custDataLst>
              <p:tags r:id="rId6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700" y="3935077"/>
            <a:ext cx="3882390" cy="20764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59325140"/>
      </p:ext>
    </p:extLst>
  </p:cSld>
  <p:clrMapOvr>
    <a:masterClrMapping/>
  </p:clrMapOvr>
  <p:transition spd="slow">
    <p:randomBar dir="vert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91</Words>
  <Application>Microsoft Office PowerPoint</Application>
  <PresentationFormat>Grand écran</PresentationFormat>
  <Paragraphs>29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CinéTransat</vt:lpstr>
      <vt:lpstr>CinéTransat en chiffres</vt:lpstr>
      <vt:lpstr>Fréquentation</vt:lpstr>
      <vt:lpstr>Profil des visiteurs (2010)</vt:lpstr>
      <vt:lpstr>Nos offres publicitaires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hofer</dc:creator>
  <cp:lastModifiedBy>saviozfred@gmail.com</cp:lastModifiedBy>
  <cp:revision>20</cp:revision>
  <dcterms:created xsi:type="dcterms:W3CDTF">2018-10-01T12:52:41Z</dcterms:created>
  <dcterms:modified xsi:type="dcterms:W3CDTF">2019-01-18T12:45:18Z</dcterms:modified>
</cp:coreProperties>
</file>